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8" r:id="rId2"/>
    <p:sldId id="264" r:id="rId3"/>
    <p:sldId id="301" r:id="rId4"/>
    <p:sldId id="337" r:id="rId5"/>
    <p:sldId id="302" r:id="rId6"/>
    <p:sldId id="303" r:id="rId7"/>
    <p:sldId id="304" r:id="rId8"/>
    <p:sldId id="306" r:id="rId9"/>
    <p:sldId id="307" r:id="rId10"/>
    <p:sldId id="332" r:id="rId11"/>
    <p:sldId id="299" r:id="rId12"/>
    <p:sldId id="266" r:id="rId13"/>
    <p:sldId id="321" r:id="rId14"/>
    <p:sldId id="267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4" r:id="rId24"/>
    <p:sldId id="335" r:id="rId25"/>
    <p:sldId id="336" r:id="rId26"/>
    <p:sldId id="330" r:id="rId27"/>
    <p:sldId id="309" r:id="rId28"/>
    <p:sldId id="308" r:id="rId29"/>
    <p:sldId id="312" r:id="rId30"/>
    <p:sldId id="313" r:id="rId31"/>
    <p:sldId id="317" r:id="rId32"/>
    <p:sldId id="318" r:id="rId33"/>
    <p:sldId id="331" r:id="rId34"/>
    <p:sldId id="314" r:id="rId35"/>
    <p:sldId id="315" r:id="rId36"/>
    <p:sldId id="316" r:id="rId37"/>
    <p:sldId id="311" r:id="rId38"/>
    <p:sldId id="310" r:id="rId39"/>
    <p:sldId id="33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0" autoAdjust="0"/>
    <p:restoredTop sz="94660"/>
  </p:normalViewPr>
  <p:slideViewPr>
    <p:cSldViewPr snapToGrid="0">
      <p:cViewPr>
        <p:scale>
          <a:sx n="100" d="100"/>
          <a:sy n="100" d="100"/>
        </p:scale>
        <p:origin x="-960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E904F-AD0A-40CB-BBA3-698B4B56D6A6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39B8D-269E-4366-8748-048188541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D610-5CF4-4728-8960-20603646FFF7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6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FB53-9166-4F31-9428-575FA914694B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3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3E40-3C6F-4A62-B140-2FDC2B77D025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1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5343-1549-44F0-BB8A-92AE91EDDE3F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1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992-55BB-43E5-826C-E980365CAF62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0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5DE3-CB27-4C3E-825B-AA0D8B244AAA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05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C5BA-0D02-4F36-9661-885D2812C78D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4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503E-266B-40CA-BECC-B6167755DBE7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6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DB97-EFD5-41C1-B754-6BC16E4A075B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9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D1CE5-327E-4C97-9BBC-7642DAB57211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38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57B1-5CAB-4A99-B40E-C7B74B87C95D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3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A71D-B8CC-468A-A5BB-FD090FAAD0B0}" type="datetime1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9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Relationship Id="rId1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3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53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www.sasbigdata.com/entry/stats-correlation-analysis-covariance-pearson-spearman-kendall&amp;psig=AOvVaw3xSzMNLEaGv5h1JVfrzvm1&amp;ust=1584895518159000&amp;source=images&amp;cd=vfe&amp;ved=0CAIQjRxqFwoTCPDvhYiCrOgCFQAAAAAdAAAAABA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otexts.com/fppkr/graphics-scatterplots.html&amp;psig=AOvVaw3xSzMNLEaGv5h1JVfrzvm1&amp;ust=1584895518159000&amp;source=images&amp;cd=vfe&amp;ved=0CAIQjRxqFwoTCPDvhYiCrOgCFQAAAAAdAAAAABAJ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crpt3.tistory.com/3&amp;psig=AOvVaw1yCi7e4bGGwkvoXV2DEjFH&amp;ust=1584895836812000&amp;source=images&amp;cd=vfe&amp;ved=0CAIQjRxqFwoTCJDD-p6DrOgCFQAAAAAdAAAAABA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://dh.aks.ac.kr/Encyves/wiki/index.php/5%EC%B2%9C%EC%9B%90%EA%B6%8C&amp;psig=AOvVaw1CusXx5mjyk9GwKwp3aqQ5&amp;ust=1584864162170000&amp;source=images&amp;cd=vfe&amp;ved=0CAIQjRxqFwoTCOiIq6KNq-gCFQAAAAAdAAAAABA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google.com/url?sa=i&amp;url=http://dh.aks.ac.kr/Encyves/wiki/index.php/5%EC%B2%9C%EC%9B%90%EA%B6%8C&amp;psig=AOvVaw1CusXx5mjyk9GwKwp3aqQ5&amp;ust=1584864162170000&amp;source=images&amp;cd=vfe&amp;ved=0CAIQjRxqFwoTCOiIq6KNq-gCFQAAAAAdAAAAABAD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://windmums.tistory.com/162&amp;psig=AOvVaw1agik4Q5szwYj1Noq1wP8C&amp;ust=1584864368067000&amp;source=images&amp;cd=vfe&amp;ved=0CAIQjRxqFwoTCLCgtPWPq-gCFQAAAAAdAAAAABAD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72492" y="2692074"/>
            <a:ext cx="950350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i="1" dirty="0">
                <a:solidFill>
                  <a:srgbClr val="FF0000"/>
                </a:solidFill>
              </a:rPr>
              <a:t>Creating Image of Portrait </a:t>
            </a:r>
            <a:r>
              <a:rPr lang="en-US" altLang="ko-KR" sz="3500" b="1" i="1" dirty="0" smtClean="0">
                <a:solidFill>
                  <a:srgbClr val="FF0000"/>
                </a:solidFill>
              </a:rPr>
              <a:t>Style </a:t>
            </a:r>
          </a:p>
          <a:p>
            <a:pPr algn="ctr">
              <a:lnSpc>
                <a:spcPct val="150000"/>
              </a:lnSpc>
            </a:pPr>
            <a:r>
              <a:rPr lang="en-US" altLang="ko-KR" sz="3500" b="1" i="1" dirty="0" smtClean="0">
                <a:solidFill>
                  <a:srgbClr val="FF0000"/>
                </a:solidFill>
              </a:rPr>
              <a:t>in </a:t>
            </a:r>
            <a:r>
              <a:rPr lang="en-US" altLang="ko-KR" sz="3500" b="1" i="1" dirty="0">
                <a:solidFill>
                  <a:srgbClr val="FF0000"/>
                </a:solidFill>
              </a:rPr>
              <a:t>Joseon Dynasty </a:t>
            </a:r>
            <a:r>
              <a:rPr lang="en-US" altLang="ko-KR" sz="3500" b="1" i="1" dirty="0" smtClean="0">
                <a:solidFill>
                  <a:srgbClr val="FF0000"/>
                </a:solidFill>
              </a:rPr>
              <a:t>Period Using </a:t>
            </a:r>
            <a:r>
              <a:rPr lang="en-US" altLang="ko-KR" sz="3500" b="1" i="1" dirty="0" err="1">
                <a:solidFill>
                  <a:srgbClr val="FF0000"/>
                </a:solidFill>
              </a:rPr>
              <a:t>CycleGAN</a:t>
            </a:r>
            <a:endParaRPr lang="en-US" altLang="ko-KR" sz="35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34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CycleGAN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err="1" smtClean="0">
                <a:ea typeface="Adobe 고딕 Std B" pitchFamily="34" charset="-127"/>
              </a:rPr>
              <a:t>CycleGAN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028" name="Picture 4" descr="Model Archite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687090"/>
            <a:ext cx="5842701" cy="292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del Archite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93" y="2784625"/>
            <a:ext cx="5979432" cy="30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07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986" y="5207000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  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026" name="Picture 2" descr="C:\Users\JONGWOOK-SI\KakaoTalk_20200227_1547020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586" y="2038918"/>
            <a:ext cx="2582863" cy="344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NGWOOK-SI\Desktop\person2\person2\testB\1.791f08d97d9d31de3802c46bd5851fb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1" y="1988170"/>
            <a:ext cx="2168298" cy="352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29001" y="1434172"/>
            <a:ext cx="6505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ea typeface="Adobe 고딕 Std B" pitchFamily="34" charset="-127"/>
              </a:rPr>
              <a:t> </a:t>
            </a:r>
            <a:r>
              <a:rPr lang="en-US" altLang="ko-KR" sz="3000" b="1" dirty="0" smtClean="0">
                <a:ea typeface="Adobe 고딕 Std B" pitchFamily="34" charset="-127"/>
              </a:rPr>
              <a:t>     A                       B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450" y="5760998"/>
            <a:ext cx="108331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/>
              <a:t>Synthesis </a:t>
            </a:r>
            <a:r>
              <a:rPr lang="en-US" altLang="ko-KR" sz="2500" dirty="0"/>
              <a:t>of objects in A and styles in B</a:t>
            </a:r>
            <a:r>
              <a:rPr lang="en-US" altLang="ko-KR" sz="2500" b="1" dirty="0" smtClean="0">
                <a:ea typeface="Adobe 고딕 Std B" pitchFamily="34" charset="-127"/>
              </a:rPr>
              <a:t> </a:t>
            </a:r>
            <a:endParaRPr lang="ko-KR" altLang="en-US" sz="2500" b="1" dirty="0">
              <a:ea typeface="Adobe 고딕 Std B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Idea</a:t>
            </a:r>
            <a:endParaRPr lang="ko-KR" altLang="en-US" sz="3000" b="1" dirty="0"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19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Idea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err="1" smtClean="0">
                <a:ea typeface="Adobe 고딕 Std B" pitchFamily="34" charset="-127"/>
              </a:rPr>
              <a:t>DataSet</a:t>
            </a:r>
            <a:r>
              <a:rPr lang="en-US" altLang="ko-KR" sz="3000" b="1" dirty="0" smtClean="0">
                <a:ea typeface="Adobe 고딕 Std B" pitchFamily="34" charset="-127"/>
              </a:rPr>
              <a:t> ( keywords = [“</a:t>
            </a:r>
            <a:r>
              <a:rPr lang="ko-KR" altLang="en-US" sz="3000" b="1" dirty="0" smtClean="0">
                <a:ea typeface="Adobe 고딕 Std B" pitchFamily="34" charset="-127"/>
              </a:rPr>
              <a:t>조선시대 초상화</a:t>
            </a:r>
            <a:r>
              <a:rPr lang="en-US" altLang="ko-KR" sz="3000" b="1" dirty="0" smtClean="0">
                <a:ea typeface="Adobe 고딕 Std B" pitchFamily="34" charset="-127"/>
              </a:rPr>
              <a:t>”, “</a:t>
            </a:r>
            <a:r>
              <a:rPr lang="ko-KR" altLang="en-US" sz="3000" b="1" dirty="0" smtClean="0">
                <a:ea typeface="Adobe 고딕 Std B" pitchFamily="34" charset="-127"/>
              </a:rPr>
              <a:t>한국 초상화</a:t>
            </a:r>
            <a:r>
              <a:rPr lang="en-US" altLang="ko-KR" sz="3000" b="1" dirty="0" smtClean="0">
                <a:ea typeface="Adobe 고딕 Std B" pitchFamily="34" charset="-127"/>
              </a:rPr>
              <a:t>”] )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40" y="2425625"/>
            <a:ext cx="6009630" cy="36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3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Idea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err="1" smtClean="0">
                <a:ea typeface="Adobe 고딕 Std B" pitchFamily="34" charset="-127"/>
              </a:rPr>
              <a:t>DataSet</a:t>
            </a:r>
            <a:r>
              <a:rPr lang="en-US" altLang="ko-KR" sz="3000" b="1" dirty="0" smtClean="0">
                <a:ea typeface="Adobe 고딕 Std B" pitchFamily="34" charset="-127"/>
              </a:rPr>
              <a:t> ( keywords = [“</a:t>
            </a:r>
            <a:r>
              <a:rPr lang="ko-KR" altLang="en-US" sz="3000" b="1" dirty="0" smtClean="0">
                <a:ea typeface="Adobe 고딕 Std B" pitchFamily="34" charset="-127"/>
              </a:rPr>
              <a:t>증명사진</a:t>
            </a:r>
            <a:r>
              <a:rPr lang="en-US" altLang="ko-KR" sz="3000" b="1" dirty="0" smtClean="0">
                <a:ea typeface="Adobe 고딕 Std B" pitchFamily="34" charset="-127"/>
              </a:rPr>
              <a:t>”, “</a:t>
            </a:r>
            <a:r>
              <a:rPr lang="ko-KR" altLang="en-US" sz="3000" b="1" dirty="0" smtClean="0">
                <a:ea typeface="Adobe 고딕 Std B" pitchFamily="34" charset="-127"/>
              </a:rPr>
              <a:t>취업사</a:t>
            </a:r>
            <a:r>
              <a:rPr lang="ko-KR" altLang="en-US" sz="3000" b="1" dirty="0">
                <a:ea typeface="Adobe 고딕 Std B" pitchFamily="34" charset="-127"/>
              </a:rPr>
              <a:t>진</a:t>
            </a:r>
            <a:r>
              <a:rPr lang="en-US" altLang="ko-KR" sz="3000" b="1" dirty="0" smtClean="0">
                <a:ea typeface="Adobe 고딕 Std B" pitchFamily="34" charset="-127"/>
              </a:rPr>
              <a:t>”, “</a:t>
            </a:r>
            <a:r>
              <a:rPr lang="ko-KR" altLang="en-US" sz="3000" b="1" dirty="0" err="1" smtClean="0">
                <a:ea typeface="Adobe 고딕 Std B" pitchFamily="34" charset="-127"/>
              </a:rPr>
              <a:t>증사</a:t>
            </a:r>
            <a:r>
              <a:rPr lang="en-US" altLang="ko-KR" sz="3000" b="1" dirty="0" smtClean="0">
                <a:ea typeface="Adobe 고딕 Std B" pitchFamily="34" charset="-127"/>
              </a:rPr>
              <a:t>”] )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083" y="2171699"/>
            <a:ext cx="6475767" cy="432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8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Idea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Environment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12343"/>
              </p:ext>
            </p:extLst>
          </p:nvPr>
        </p:nvGraphicFramePr>
        <p:xfrm>
          <a:off x="2346325" y="2786591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6096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Contents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Operaing</a:t>
                      </a:r>
                      <a:r>
                        <a:rPr lang="en-US" altLang="ko-KR" dirty="0" smtClean="0"/>
                        <a:t> System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Ubuntu 18.04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GPU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TITA</a:t>
                      </a:r>
                      <a:r>
                        <a:rPr lang="en-US" altLang="ko-KR" baseline="0" dirty="0" smtClean="0"/>
                        <a:t>N Z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Python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3.6.8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Tensorflow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1.15.0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CUDA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10.0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49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err="1" smtClean="0">
                <a:ea typeface="Adobe 고딕 Std B" pitchFamily="34" charset="-127"/>
              </a:rPr>
              <a:t>DataSet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23491"/>
              </p:ext>
            </p:extLst>
          </p:nvPr>
        </p:nvGraphicFramePr>
        <p:xfrm>
          <a:off x="2060575" y="2786591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SUM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638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88.11%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82.46%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85.74%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87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9450" y="3263900"/>
            <a:ext cx="10833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ea typeface="Adobe 고딕 Std B" pitchFamily="34" charset="-127"/>
              </a:rPr>
              <a:t> </a:t>
            </a:r>
            <a:r>
              <a:rPr lang="en-US" altLang="ko-KR" sz="6000" b="1" dirty="0" smtClean="0">
                <a:ea typeface="Adobe 고딕 Std B" pitchFamily="34" charset="-127"/>
              </a:rPr>
              <a:t>after 20hours …</a:t>
            </a:r>
            <a:endParaRPr lang="ko-KR" altLang="en-US" sz="6000" b="1" dirty="0"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3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Conclusion (</a:t>
            </a:r>
            <a:r>
              <a:rPr lang="en-US" altLang="ko-KR" sz="3200" b="1" dirty="0" err="1" smtClean="0">
                <a:solidFill>
                  <a:schemeClr val="accent2"/>
                </a:solidFill>
              </a:rPr>
              <a:t>AtoB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)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936" y="1330250"/>
            <a:ext cx="189123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1244525"/>
            <a:ext cx="1835376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936" y="4071163"/>
            <a:ext cx="189123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289" y="4028301"/>
            <a:ext cx="185918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C:\Users\JONGWOOK-SI\Desktop\IDPhoto\IDPhoto\testA\261.8ccfd448c306f11dc7f1152e556bba8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37" y="4028301"/>
            <a:ext cx="185918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NGWOOK-SI\Desktop\IDPhoto\IDPhoto\testA\257.3x4-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11" y="4071163"/>
            <a:ext cx="1864414" cy="248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ONGWOOK-SI\Desktop\IDPhoto\IDPhoto\testA\253.%25EB%25B0%2598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748" y="1235758"/>
            <a:ext cx="1835376" cy="244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JONGWOOK-SI\Desktop\IDPhoto\IDPhoto\testA\250.%C0%CC%C7%D1%C1%F8_sss_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11" y="1330250"/>
            <a:ext cx="1891239" cy="245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Conclusion (</a:t>
            </a:r>
            <a:r>
              <a:rPr lang="en-US" altLang="ko-KR" sz="3200" b="1" dirty="0" err="1" smtClean="0">
                <a:solidFill>
                  <a:schemeClr val="accent2"/>
                </a:solidFill>
              </a:rPr>
              <a:t>AtoB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)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090" name="Picture 18" descr="C:\Users\JONGWOOK-SI\Desktop\IDPhoto\testA\test\AtoB_279.0aa11dc5f0596557437383feba62740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61" y="14382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JONGWOOK-SI\Desktop\IDPhoto\testA\test\AtoB_281.maxres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40195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JONGWOOK-SI\Desktop\IDPhoto\testA\test\AtoB_217.100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4064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JONGWOOK-SI\Desktop\IDPhoto\testA\test\AtoB_220.380_shop1_75055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82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:\Users\JONGWOOK-SI\Desktop\IDPhoto\testA\test\AtoB_248.77ae13b2443f6a8f7283d7ca6605704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386" y="40195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C:\Users\JONGWOOK-SI\Desktop\IDPhoto\testA\test\AtoB_248.mosag9JWME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4064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C:\Users\JONGWOOK-SI\Desktop\IDPhoto\testA\test\AtoB_255.f2c179a31f593ab3a0f1059fee7ac4f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40195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45" descr="C:\Users\JONGWOOK-SI\Desktop\IDPhoto\testA\test\AtoB_256.44bed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195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9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Analysis – B class’s data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4098" name="Picture 2" descr="C:\Users\JONGWOOK-SI\Desktop\IDPhoto\IDPhoto\trainB\77.3d8d1522449ba3b301c8475da7d2a5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95" y="1998623"/>
            <a:ext cx="3176982" cy="43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ONGWOOK-SI\Desktop\IDPhoto\IDPhoto\trainB\96.PS170423001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998623"/>
            <a:ext cx="2208548" cy="445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3" y="2904077"/>
            <a:ext cx="1895475" cy="252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057" y="2904077"/>
            <a:ext cx="1890712" cy="251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6457950" y="3752849"/>
            <a:ext cx="962025" cy="1019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91285" y="5899984"/>
            <a:ext cx="54257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/>
              <a:t>The image will need to be preprocessed.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000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CycleGAN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What is </a:t>
            </a:r>
            <a:r>
              <a:rPr lang="en-US" altLang="ko-KR" sz="3000" b="1" dirty="0" err="1" smtClean="0">
                <a:ea typeface="Adobe 고딕 Std B" pitchFamily="34" charset="-127"/>
              </a:rPr>
              <a:t>CycleGAN</a:t>
            </a:r>
            <a:r>
              <a:rPr lang="en-US" altLang="ko-KR" sz="3000" b="1" dirty="0" smtClean="0">
                <a:ea typeface="Adobe 고딕 Std B" pitchFamily="34" charset="-127"/>
              </a:rPr>
              <a:t>?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5122" name="Picture 2" descr="https://camo.githubusercontent.com/69cbc0371777fba5d251a564e2f8a8f38d1bf43f/68747470733a2f2f6a756e79616e7a2e6769746875622e696f2f4379636c6547414e2f696d616765732f7465617365725f686967685f7265732e6a70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707" y="1950997"/>
            <a:ext cx="9872440" cy="47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4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9450" y="3263900"/>
            <a:ext cx="10833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ea typeface="Adobe 고딕 Std B" pitchFamily="34" charset="-127"/>
              </a:rPr>
              <a:t> </a:t>
            </a:r>
            <a:r>
              <a:rPr lang="en-US" altLang="ko-KR" sz="6000" b="1" dirty="0" smtClean="0">
                <a:ea typeface="Adobe 고딕 Std B" pitchFamily="34" charset="-127"/>
              </a:rPr>
              <a:t>after 20hours …</a:t>
            </a:r>
            <a:endParaRPr lang="ko-KR" altLang="en-US" sz="6000" b="1" dirty="0"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Conclusion (</a:t>
            </a:r>
            <a:r>
              <a:rPr lang="en-US" altLang="ko-KR" sz="3200" b="1" dirty="0" err="1" smtClean="0">
                <a:solidFill>
                  <a:schemeClr val="accent2"/>
                </a:solidFill>
              </a:rPr>
              <a:t>AtoB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)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72500" y="6391275"/>
            <a:ext cx="2743200" cy="365125"/>
          </a:xfrm>
        </p:spPr>
        <p:txBody>
          <a:bodyPr/>
          <a:lstStyle/>
          <a:p>
            <a:fld id="{9B2F42F1-0789-44A4-B23E-A8859D34F5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96" y="3952875"/>
            <a:ext cx="1829631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147" y="3952875"/>
            <a:ext cx="188049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066" y="3952875"/>
            <a:ext cx="184717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147" y="1265875"/>
            <a:ext cx="188049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06" y="1263162"/>
            <a:ext cx="181799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607" y="1263162"/>
            <a:ext cx="182812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C:\Users\JONGWOOK-SI\Desktop\IDPhoto\IDPhoto\testA\1.be247503d597fc4b0c5c814ffd68a53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50" y="3952875"/>
            <a:ext cx="182963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JONGWOOK-SI\Desktop\IDPhoto\IDPhoto\testA\9.049aa520c2ddaeef0abf9ca5f0b77354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53" y="3952875"/>
            <a:ext cx="188049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JONGWOOK-SI\Desktop\IDPhoto\IDPhoto\testA\250.%C0%CC%C7%D1%C1%F8_sss_c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53" y="1263162"/>
            <a:ext cx="188049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JONGWOOK-SI\Desktop\IDPhoto\IDPhoto\testA\251.IMG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788" y="1263162"/>
            <a:ext cx="1889818" cy="244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JONGWOOK-SI\Desktop\IDPhoto\IDPhoto\testA\257.3x4-2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78" y="1263162"/>
            <a:ext cx="182812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JONGWOOK-SI\Desktop\IDPhoto\IDPhoto\testA\14.137050601099861200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78" y="3952875"/>
            <a:ext cx="183058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4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Conclusion (</a:t>
            </a:r>
            <a:r>
              <a:rPr lang="en-US" altLang="ko-KR" sz="3200" b="1" dirty="0" err="1" smtClean="0">
                <a:solidFill>
                  <a:schemeClr val="accent2"/>
                </a:solidFill>
              </a:rPr>
              <a:t>AtoB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)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72500" y="6391275"/>
            <a:ext cx="2743200" cy="365125"/>
          </a:xfrm>
        </p:spPr>
        <p:txBody>
          <a:bodyPr/>
          <a:lstStyle/>
          <a:p>
            <a:fld id="{9B2F42F1-0789-44A4-B23E-A8859D34F5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4097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4097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3" y="14097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401002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01002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3" y="401002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8" y="3419475"/>
            <a:ext cx="85725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50" y="14097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50" y="401002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086476" y="880265"/>
            <a:ext cx="56197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The area of the eye was obscured by the hat.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871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Conclusion (</a:t>
            </a:r>
            <a:r>
              <a:rPr lang="en-US" altLang="ko-KR" sz="3200" b="1" dirty="0" err="1" smtClean="0">
                <a:solidFill>
                  <a:schemeClr val="accent2"/>
                </a:solidFill>
              </a:rPr>
              <a:t>BtoA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)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72500" y="6391275"/>
            <a:ext cx="2743200" cy="365125"/>
          </a:xfrm>
        </p:spPr>
        <p:txBody>
          <a:bodyPr/>
          <a:lstStyle/>
          <a:p>
            <a:fld id="{9B2F42F1-0789-44A4-B23E-A8859D34F5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8" y="3419475"/>
            <a:ext cx="85725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JONGWOOK-SI\Documents\test2\test2\BtoA_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07" y="4057650"/>
            <a:ext cx="2050093" cy="239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NGWOOK-SI\Documents\test2\test2\BtoA_2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5" y="1330250"/>
            <a:ext cx="198777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NGWOOK-SI\Documents\test2\test2\BtoA_3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49" y="4050062"/>
            <a:ext cx="198777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ONGWOOK-SI\Desktop\IDPhoto\IDPhoto\testB\2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31" y="4070968"/>
            <a:ext cx="2050093" cy="239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C:\Users\JONGWOOK-SI\Desktop\IDPhoto\IDPhoto\testB\2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1322693"/>
            <a:ext cx="1987773" cy="244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NGWOOK-SI\Desktop\IDPhoto\IDPhoto\testB\3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4" y="4070968"/>
            <a:ext cx="1987773" cy="241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ONGWOOK-SI\Documents\test2\test2\BtoA_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051" y="1404481"/>
            <a:ext cx="205009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JONGWOOK-SI\Desktop\IDPhoto\IDPhoto\testB\6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31" y="1404481"/>
            <a:ext cx="205009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9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978581" y="1667410"/>
            <a:ext cx="10258424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3200" b="1" dirty="0" smtClean="0">
                <a:solidFill>
                  <a:srgbClr val="FF0000"/>
                </a:solidFill>
              </a:rPr>
              <a:t>다음 슬라이드는 다소 보기 힘든 영상이 있으므로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,</a:t>
            </a:r>
          </a:p>
          <a:p>
            <a:pPr algn="ctr">
              <a:lnSpc>
                <a:spcPct val="250000"/>
              </a:lnSpc>
            </a:pPr>
            <a:r>
              <a:rPr lang="ko-KR" altLang="en-US" sz="3200" b="1" dirty="0" smtClean="0">
                <a:solidFill>
                  <a:srgbClr val="FF0000"/>
                </a:solidFill>
              </a:rPr>
              <a:t>어린이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임산부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노약자 등 심신이 미약한 분은 </a:t>
            </a:r>
            <a:endParaRPr lang="en-US" altLang="ko-KR" sz="3200" b="1" dirty="0" smtClean="0">
              <a:solidFill>
                <a:srgbClr val="FF0000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ko-KR" altLang="en-US" sz="3200" b="1" dirty="0" smtClean="0">
                <a:solidFill>
                  <a:srgbClr val="FF0000"/>
                </a:solidFill>
              </a:rPr>
              <a:t>잠시 화면을 꺼두시기 바랍니다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.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72500" y="6391275"/>
            <a:ext cx="2743200" cy="365125"/>
          </a:xfrm>
        </p:spPr>
        <p:txBody>
          <a:bodyPr/>
          <a:lstStyle/>
          <a:p>
            <a:fld id="{9B2F42F1-0789-44A4-B23E-A8859D34F5F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Conclusion (</a:t>
            </a:r>
            <a:r>
              <a:rPr lang="en-US" altLang="ko-KR" sz="3200" b="1" dirty="0" err="1" smtClean="0">
                <a:solidFill>
                  <a:schemeClr val="accent2"/>
                </a:solidFill>
              </a:rPr>
              <a:t>BtoA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)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72500" y="6391275"/>
            <a:ext cx="2743200" cy="365125"/>
          </a:xfrm>
        </p:spPr>
        <p:txBody>
          <a:bodyPr/>
          <a:lstStyle/>
          <a:p>
            <a:fld id="{9B2F42F1-0789-44A4-B23E-A8859D34F5F0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8" y="3419475"/>
            <a:ext cx="85725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C:\Users\JONGWOOK-SI\Documents\test2\test2\BtoA_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3430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NGWOOK-SI\Documents\test2\test2\BtoA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3430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ONGWOOK-SI\Documents\test2\test2\BtoA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40290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JONGWOOK-SI\Documents\test2\test2\BtoA_1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40290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JONGWOOK-SI\Documents\test2\test2\BtoA_2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40290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JONGWOOK-SI\Documents\test2\test2\BtoA_2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13430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JONGWOOK-SI\Documents\test2\test2\BtoA_3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5" y="13430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ONGWOOK-SI\Documents\test2\test2\BtoA_7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5" y="40290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03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Conclusion (</a:t>
            </a:r>
            <a:r>
              <a:rPr lang="en-US" altLang="ko-KR" sz="3200" b="1" dirty="0" err="1" smtClean="0">
                <a:solidFill>
                  <a:schemeClr val="accent2"/>
                </a:solidFill>
              </a:rPr>
              <a:t>AtoB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)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72500" y="6391275"/>
            <a:ext cx="2743200" cy="365125"/>
          </a:xfrm>
        </p:spPr>
        <p:txBody>
          <a:bodyPr/>
          <a:lstStyle/>
          <a:p>
            <a:fld id="{9B2F42F1-0789-44A4-B23E-A8859D34F5F0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8" y="3419475"/>
            <a:ext cx="85725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800224" y="2252186"/>
            <a:ext cx="827722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 smtClean="0"/>
              <a:t>1) Fix </a:t>
            </a:r>
            <a:r>
              <a:rPr lang="en-US" altLang="ko-KR" sz="2500" dirty="0"/>
              <a:t>eye area covered by </a:t>
            </a:r>
            <a:r>
              <a:rPr lang="en-US" altLang="ko-KR" sz="2500" dirty="0" smtClean="0"/>
              <a:t>hat</a:t>
            </a:r>
          </a:p>
          <a:p>
            <a:endParaRPr lang="en-US" altLang="ko-KR" sz="2500" dirty="0" smtClean="0"/>
          </a:p>
          <a:p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 smtClean="0"/>
              <a:t>2) </a:t>
            </a:r>
            <a:r>
              <a:rPr lang="en-US" altLang="ko-KR" sz="2500" dirty="0"/>
              <a:t>The eyes, nose, and mouth are not clear</a:t>
            </a:r>
            <a:r>
              <a:rPr lang="en-US" altLang="ko-KR" sz="2500" dirty="0" smtClean="0"/>
              <a:t>.</a:t>
            </a:r>
          </a:p>
          <a:p>
            <a:endParaRPr lang="en-US" altLang="ko-KR" sz="2500" dirty="0"/>
          </a:p>
          <a:p>
            <a:endParaRPr lang="en-US" altLang="ko-KR" sz="2500" dirty="0" smtClean="0"/>
          </a:p>
          <a:p>
            <a:r>
              <a:rPr lang="en-US" altLang="ko-KR" sz="2500" dirty="0" smtClean="0"/>
              <a:t>3) </a:t>
            </a:r>
            <a:r>
              <a:rPr lang="en-US" altLang="ko-KR" sz="2500" dirty="0"/>
              <a:t>Not enough data.</a:t>
            </a:r>
            <a:endParaRPr lang="ko-KR" altLang="en-US" sz="2500" dirty="0"/>
          </a:p>
        </p:txBody>
      </p:sp>
      <p:sp>
        <p:nvSpPr>
          <p:cNvPr id="19" name="TextBox 18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Performance Improvement</a:t>
            </a:r>
            <a:endParaRPr lang="ko-KR" altLang="en-US" sz="3000" b="1" dirty="0"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1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24842" y="2692074"/>
            <a:ext cx="9503507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i="1" dirty="0">
                <a:solidFill>
                  <a:srgbClr val="FF0000"/>
                </a:solidFill>
              </a:rPr>
              <a:t>Analysis of Golf Swing Track </a:t>
            </a:r>
            <a:endParaRPr lang="en-US" altLang="ko-KR" sz="3600" b="1" i="1" dirty="0" smtClean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i="1" dirty="0" smtClean="0">
                <a:solidFill>
                  <a:srgbClr val="FF0000"/>
                </a:solidFill>
              </a:rPr>
              <a:t>Using </a:t>
            </a:r>
            <a:r>
              <a:rPr lang="en-US" altLang="ko-KR" sz="3600" b="1" i="1" dirty="0">
                <a:solidFill>
                  <a:srgbClr val="FF0000"/>
                </a:solidFill>
              </a:rPr>
              <a:t>Correlation Matrix</a:t>
            </a:r>
            <a:endParaRPr lang="en-US" altLang="ko-KR" sz="35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23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Introduction to Method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034" name="Picture 10" descr="상관계수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806575"/>
            <a:ext cx="760534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1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Introduction to Method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098" name="Picture 2" descr="상관계수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525587"/>
            <a:ext cx="91440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65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CycleGAN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What is </a:t>
            </a:r>
            <a:r>
              <a:rPr lang="en-US" altLang="ko-KR" sz="3000" b="1" dirty="0" err="1" smtClean="0">
                <a:ea typeface="Adobe 고딕 Std B" pitchFamily="34" charset="-127"/>
              </a:rPr>
              <a:t>CycleGAN</a:t>
            </a:r>
            <a:r>
              <a:rPr lang="en-US" altLang="ko-KR" sz="3000" b="1" dirty="0" smtClean="0">
                <a:ea typeface="Adobe 고딕 Std B" pitchFamily="34" charset="-127"/>
              </a:rPr>
              <a:t>?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7170" name="Picture 2" descr="https://camo.githubusercontent.com/b0610154e3c2a959c0d1acd43cfff304d1df88bd/68747470733a2f2f6a756e79616e7a2e6769746875622e696f2f4379636c6547414e2f696d616765732f70686f746f5f656e68616e63656d656e742e6a70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5" y="1998623"/>
            <a:ext cx="8858250" cy="420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76351" y="6275984"/>
            <a:ext cx="9445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The biggest shortcomings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of </a:t>
            </a:r>
            <a:r>
              <a:rPr lang="en-US" altLang="ko-KR" sz="2000" dirty="0" err="1"/>
              <a:t>CycleGAN</a:t>
            </a:r>
            <a:r>
              <a:rPr lang="en-US" altLang="ko-KR" sz="2000" dirty="0"/>
              <a:t> is that it is difficult to change its shape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54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Introduction to Method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122" name="Picture 2" descr="공분산행렬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6" y="2111373"/>
            <a:ext cx="606441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87" y="3128962"/>
            <a:ext cx="3126014" cy="159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38300" y="1330250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Covariance Matrix                Correlation Matrix</a:t>
            </a:r>
            <a:endParaRPr lang="ko-KR" altLang="en-US" sz="3000" b="1" dirty="0"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64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Introduction to Method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31</a:t>
            </a:fld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466704"/>
              </p:ext>
            </p:extLst>
          </p:nvPr>
        </p:nvGraphicFramePr>
        <p:xfrm>
          <a:off x="688975" y="1719791"/>
          <a:ext cx="35401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063"/>
                <a:gridCol w="177006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원본군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좌표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대조군 </a:t>
                      </a: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좌표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[0]-Om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[0]-Cm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[1]-Om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[1]-Cm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[2]-Om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[2]-Cm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[3]-Om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[3]-Cm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[60]-Om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[60]-Cm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[61]-Om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[61]-Cm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508203"/>
              </p:ext>
            </p:extLst>
          </p:nvPr>
        </p:nvGraphicFramePr>
        <p:xfrm>
          <a:off x="4705349" y="2405591"/>
          <a:ext cx="3257552" cy="190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776"/>
                <a:gridCol w="1628776"/>
              </a:tblGrid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Cov</a:t>
                      </a:r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Cov</a:t>
                      </a:r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대조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Cov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원본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Cov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421461"/>
              </p:ext>
            </p:extLst>
          </p:nvPr>
        </p:nvGraphicFramePr>
        <p:xfrm>
          <a:off x="8305799" y="2434166"/>
          <a:ext cx="325755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776"/>
                <a:gridCol w="1628776"/>
              </a:tblGrid>
              <a:tr h="842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Cor</a:t>
                      </a:r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=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Cor</a:t>
                      </a:r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대조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842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Cor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원본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Cor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)</a:t>
                      </a:r>
                    </a:p>
                    <a:p>
                      <a:pPr algn="ctr" latinLnBrk="1"/>
                      <a:r>
                        <a:rPr lang="en-US" altLang="ko-KR" b="1" dirty="0" smtClean="0"/>
                        <a:t>= 1</a:t>
                      </a:r>
                      <a:endParaRPr lang="ko-KR" alt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8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Introduction to Method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32</a:t>
            </a:fld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52309"/>
              </p:ext>
            </p:extLst>
          </p:nvPr>
        </p:nvGraphicFramePr>
        <p:xfrm>
          <a:off x="1628772" y="1996014"/>
          <a:ext cx="391477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389"/>
                <a:gridCol w="1957389"/>
              </a:tblGrid>
              <a:tr h="1326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Cor</a:t>
                      </a:r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Matx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[0]</a:t>
                      </a:r>
                    </a:p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Cor</a:t>
                      </a:r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대조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Matx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326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Cor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원본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)</a:t>
                      </a:r>
                    </a:p>
                    <a:p>
                      <a:pPr algn="ctr" latinLnBrk="1"/>
                      <a:endParaRPr lang="en-US" altLang="ko-KR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Matx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Cor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)</a:t>
                      </a:r>
                    </a:p>
                    <a:p>
                      <a:pPr algn="ctr" latinLnBrk="1"/>
                      <a:endParaRPr lang="en-US" altLang="ko-KR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Matx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236460"/>
              </p:ext>
            </p:extLst>
          </p:nvPr>
        </p:nvGraphicFramePr>
        <p:xfrm>
          <a:off x="6414861" y="1996014"/>
          <a:ext cx="391477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389"/>
                <a:gridCol w="1957389"/>
              </a:tblGrid>
              <a:tr h="1326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Cor</a:t>
                      </a:r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Maty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[0]</a:t>
                      </a:r>
                    </a:p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Cor</a:t>
                      </a:r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대조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endParaRPr lang="en-US" altLang="ko-KR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Maty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326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Cor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원본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)</a:t>
                      </a:r>
                    </a:p>
                    <a:p>
                      <a:pPr algn="ctr" latinLnBrk="1"/>
                      <a:endParaRPr lang="en-US" altLang="ko-KR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Maty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/>
                        <a:t>Cor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,</a:t>
                      </a:r>
                      <a:r>
                        <a:rPr lang="ko-KR" altLang="en-US" b="1" dirty="0" smtClean="0"/>
                        <a:t>대조</a:t>
                      </a:r>
                      <a:r>
                        <a:rPr lang="en-US" altLang="ko-KR" b="1" dirty="0" smtClean="0"/>
                        <a:t>)</a:t>
                      </a:r>
                    </a:p>
                    <a:p>
                      <a:pPr algn="ctr" latinLnBrk="1"/>
                      <a:endParaRPr lang="en-US" altLang="ko-KR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 smtClean="0">
                          <a:solidFill>
                            <a:schemeClr val="tx1"/>
                          </a:solidFill>
                        </a:rPr>
                        <a:t>Maty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048000" y="517198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ko-KR" dirty="0">
                <a:ea typeface="Adobe 고딕 Std B" pitchFamily="34" charset="-127"/>
              </a:rPr>
              <a:t>If ((</a:t>
            </a:r>
            <a:r>
              <a:rPr lang="en-US" altLang="ko-KR" dirty="0" err="1">
                <a:ea typeface="Adobe 고딕 Std B" pitchFamily="34" charset="-127"/>
              </a:rPr>
              <a:t>Matx</a:t>
            </a:r>
            <a:r>
              <a:rPr lang="en-US" altLang="ko-KR" dirty="0">
                <a:ea typeface="Adobe 고딕 Std B" pitchFamily="34" charset="-127"/>
              </a:rPr>
              <a:t>[1] &lt; 0) &amp;&amp; (</a:t>
            </a:r>
            <a:r>
              <a:rPr lang="en-US" altLang="ko-KR" dirty="0" err="1">
                <a:ea typeface="Adobe 고딕 Std B" pitchFamily="34" charset="-127"/>
              </a:rPr>
              <a:t>Maty</a:t>
            </a:r>
            <a:r>
              <a:rPr lang="en-US" altLang="ko-KR" dirty="0">
                <a:ea typeface="Adobe 고딕 Std B" pitchFamily="34" charset="-127"/>
              </a:rPr>
              <a:t>[1] &lt; 0) ) </a:t>
            </a:r>
          </a:p>
          <a:p>
            <a:pPr algn="just"/>
            <a:r>
              <a:rPr lang="en-US" altLang="ko-KR" dirty="0">
                <a:ea typeface="Adobe 고딕 Std B" pitchFamily="34" charset="-127"/>
              </a:rPr>
              <a:t>    </a:t>
            </a:r>
            <a:r>
              <a:rPr lang="en-US" altLang="ko-KR" dirty="0" err="1">
                <a:ea typeface="Adobe 고딕 Std B" pitchFamily="34" charset="-127"/>
              </a:rPr>
              <a:t>corr_score</a:t>
            </a:r>
            <a:r>
              <a:rPr lang="en-US" altLang="ko-KR" dirty="0">
                <a:ea typeface="Adobe 고딕 Std B" pitchFamily="34" charset="-127"/>
              </a:rPr>
              <a:t> = abs(</a:t>
            </a:r>
            <a:r>
              <a:rPr lang="en-US" altLang="ko-KR" dirty="0" err="1">
                <a:ea typeface="Adobe 고딕 Std B" pitchFamily="34" charset="-127"/>
              </a:rPr>
              <a:t>Matx</a:t>
            </a:r>
            <a:r>
              <a:rPr lang="en-US" altLang="ko-KR" dirty="0">
                <a:ea typeface="Adobe 고딕 Std B" pitchFamily="34" charset="-127"/>
              </a:rPr>
              <a:t>[1] - </a:t>
            </a:r>
            <a:r>
              <a:rPr lang="en-US" altLang="ko-KR" dirty="0" err="1">
                <a:ea typeface="Adobe 고딕 Std B" pitchFamily="34" charset="-127"/>
              </a:rPr>
              <a:t>Maty</a:t>
            </a:r>
            <a:r>
              <a:rPr lang="en-US" altLang="ko-KR" dirty="0">
                <a:ea typeface="Adobe 고딕 Std B" pitchFamily="34" charset="-127"/>
              </a:rPr>
              <a:t>[1]) / 2</a:t>
            </a:r>
          </a:p>
          <a:p>
            <a:pPr algn="just"/>
            <a:r>
              <a:rPr lang="en-US" altLang="ko-KR" dirty="0">
                <a:ea typeface="Adobe 고딕 Std B" pitchFamily="34" charset="-127"/>
              </a:rPr>
              <a:t>Else</a:t>
            </a:r>
          </a:p>
          <a:p>
            <a:pPr algn="just"/>
            <a:r>
              <a:rPr lang="en-US" altLang="ko-KR" dirty="0">
                <a:ea typeface="Adobe 고딕 Std B" pitchFamily="34" charset="-127"/>
              </a:rPr>
              <a:t>    </a:t>
            </a:r>
            <a:r>
              <a:rPr lang="en-US" altLang="ko-KR" dirty="0" err="1">
                <a:ea typeface="Adobe 고딕 Std B" pitchFamily="34" charset="-127"/>
              </a:rPr>
              <a:t>corr_score</a:t>
            </a:r>
            <a:r>
              <a:rPr lang="en-US" altLang="ko-KR" dirty="0">
                <a:ea typeface="Adobe 고딕 Std B" pitchFamily="34" charset="-127"/>
              </a:rPr>
              <a:t> = abs(</a:t>
            </a:r>
            <a:r>
              <a:rPr lang="en-US" altLang="ko-KR" dirty="0" err="1">
                <a:ea typeface="Adobe 고딕 Std B" pitchFamily="34" charset="-127"/>
              </a:rPr>
              <a:t>Matx</a:t>
            </a:r>
            <a:r>
              <a:rPr lang="en-US" altLang="ko-KR" dirty="0">
                <a:ea typeface="Adobe 고딕 Std B" pitchFamily="34" charset="-127"/>
              </a:rPr>
              <a:t>[1] + </a:t>
            </a:r>
            <a:r>
              <a:rPr lang="en-US" altLang="ko-KR" dirty="0" err="1">
                <a:ea typeface="Adobe 고딕 Std B" pitchFamily="34" charset="-127"/>
              </a:rPr>
              <a:t>Maty</a:t>
            </a:r>
            <a:r>
              <a:rPr lang="en-US" altLang="ko-KR" dirty="0">
                <a:ea typeface="Adobe 고딕 Std B" pitchFamily="34" charset="-127"/>
              </a:rPr>
              <a:t>[1]) / 2</a:t>
            </a:r>
          </a:p>
        </p:txBody>
      </p:sp>
    </p:spTree>
    <p:extLst>
      <p:ext uri="{BB962C8B-B14F-4D97-AF65-F5344CB8AC3E}">
        <p14:creationId xmlns:p14="http://schemas.microsoft.com/office/powerpoint/2010/main" val="38157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Introduction to Method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60980" y="4935641"/>
            <a:ext cx="10833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 smtClean="0">
                <a:ea typeface="Adobe 고딕 Std B" pitchFamily="34" charset="-127"/>
              </a:rPr>
              <a:t>X, Y </a:t>
            </a:r>
            <a:r>
              <a:rPr lang="ko-KR" altLang="en-US" sz="2000" dirty="0" smtClean="0">
                <a:ea typeface="Adobe 고딕 Std B" pitchFamily="34" charset="-127"/>
              </a:rPr>
              <a:t>비슷한 궤적 </a:t>
            </a:r>
            <a:r>
              <a:rPr lang="en-US" altLang="ko-KR" sz="2000" dirty="0" smtClean="0">
                <a:ea typeface="Adobe 고딕 Std B" pitchFamily="34" charset="-127"/>
              </a:rPr>
              <a:t>-&gt; </a:t>
            </a:r>
            <a:r>
              <a:rPr lang="ko-KR" altLang="en-US" sz="2000" dirty="0" smtClean="0">
                <a:ea typeface="Adobe 고딕 Std B" pitchFamily="34" charset="-127"/>
              </a:rPr>
              <a:t>둘 다 양의 선형관계</a:t>
            </a:r>
            <a:endParaRPr lang="en-US" altLang="ko-KR" sz="2000" dirty="0" smtClean="0">
              <a:ea typeface="Adobe 고딕 Std B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 smtClean="0">
                <a:ea typeface="Adobe 고딕 Std B" pitchFamily="34" charset="-127"/>
              </a:rPr>
              <a:t>X, Y </a:t>
            </a:r>
            <a:r>
              <a:rPr lang="ko-KR" altLang="en-US" sz="2000" dirty="0" smtClean="0">
                <a:ea typeface="Adobe 고딕 Std B" pitchFamily="34" charset="-127"/>
              </a:rPr>
              <a:t>궤적은 비슷하나 출발</a:t>
            </a:r>
            <a:r>
              <a:rPr lang="en-US" altLang="ko-KR" sz="2000" dirty="0" smtClean="0">
                <a:ea typeface="Adobe 고딕 Std B" pitchFamily="34" charset="-127"/>
              </a:rPr>
              <a:t>, </a:t>
            </a:r>
            <a:r>
              <a:rPr lang="ko-KR" altLang="en-US" sz="2000" dirty="0" smtClean="0">
                <a:ea typeface="Adobe 고딕 Std B" pitchFamily="34" charset="-127"/>
              </a:rPr>
              <a:t>도착지가 다른 경우 </a:t>
            </a:r>
            <a:r>
              <a:rPr lang="en-US" altLang="ko-KR" sz="2000" dirty="0" smtClean="0">
                <a:ea typeface="Adobe 고딕 Std B" pitchFamily="34" charset="-127"/>
              </a:rPr>
              <a:t>-&gt; </a:t>
            </a:r>
            <a:r>
              <a:rPr lang="ko-KR" altLang="en-US" sz="2000" dirty="0" smtClean="0">
                <a:ea typeface="Adobe 고딕 Std B" pitchFamily="34" charset="-127"/>
              </a:rPr>
              <a:t>둘 다 음의 선형관계</a:t>
            </a:r>
            <a:endParaRPr lang="en-US" altLang="ko-KR" sz="2000" dirty="0" smtClean="0">
              <a:ea typeface="Adobe 고딕 Std B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 smtClean="0">
                <a:ea typeface="Adobe 고딕 Std B" pitchFamily="34" charset="-127"/>
              </a:rPr>
              <a:t>X, Y </a:t>
            </a:r>
            <a:r>
              <a:rPr lang="ko-KR" altLang="en-US" sz="2000" dirty="0" smtClean="0">
                <a:ea typeface="Adobe 고딕 Std B" pitchFamily="34" charset="-127"/>
              </a:rPr>
              <a:t>가 크로스인 경우 </a:t>
            </a:r>
            <a:r>
              <a:rPr lang="en-US" altLang="ko-KR" sz="2000" dirty="0" smtClean="0">
                <a:ea typeface="Adobe 고딕 Std B" pitchFamily="34" charset="-127"/>
              </a:rPr>
              <a:t>-&gt; </a:t>
            </a:r>
            <a:r>
              <a:rPr lang="ko-KR" altLang="en-US" sz="2000" dirty="0" smtClean="0">
                <a:ea typeface="Adobe 고딕 Std B" pitchFamily="34" charset="-127"/>
              </a:rPr>
              <a:t>양의 선형관계와 음의 선형관계</a:t>
            </a:r>
            <a:r>
              <a:rPr lang="en-US" altLang="ko-KR" sz="2000" dirty="0" smtClean="0">
                <a:ea typeface="Adobe 고딕 Std B" pitchFamily="34" charset="-127"/>
              </a:rPr>
              <a:t> </a:t>
            </a:r>
            <a:endParaRPr lang="ko-KR" altLang="en-US" sz="2000" dirty="0">
              <a:ea typeface="Adobe 고딕 Std B" pitchFamily="34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 rot="13575692">
            <a:off x="2497403" y="1530184"/>
            <a:ext cx="752475" cy="25146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3575692">
            <a:off x="2620785" y="1620656"/>
            <a:ext cx="752475" cy="25146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2676088">
            <a:off x="4105205" y="1530184"/>
            <a:ext cx="752475" cy="25146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2708593">
            <a:off x="4260590" y="1652930"/>
            <a:ext cx="752475" cy="25146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635072" y="3929998"/>
            <a:ext cx="2953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a typeface="Adobe 고딕 Std B" pitchFamily="34" charset="-127"/>
              </a:rPr>
              <a:t> </a:t>
            </a:r>
            <a:r>
              <a:rPr lang="ko-KR" altLang="en-US" sz="2000" b="1" dirty="0" smtClean="0">
                <a:ea typeface="Adobe 고딕 Std B" pitchFamily="34" charset="-127"/>
              </a:rPr>
              <a:t>양의 선형관계       </a:t>
            </a:r>
            <a:endParaRPr lang="en-US" altLang="ko-KR" sz="2000" b="1" dirty="0" smtClean="0">
              <a:ea typeface="Adobe 고딕 Std B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30280" y="3933388"/>
            <a:ext cx="2953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a typeface="Adobe 고딕 Std B" pitchFamily="34" charset="-127"/>
              </a:rPr>
              <a:t> </a:t>
            </a:r>
            <a:r>
              <a:rPr lang="ko-KR" altLang="en-US" sz="2000" b="1" dirty="0" smtClean="0">
                <a:ea typeface="Adobe 고딕 Std B" pitchFamily="34" charset="-127"/>
              </a:rPr>
              <a:t>음의 선형관계       </a:t>
            </a:r>
            <a:endParaRPr lang="en-US" altLang="ko-KR" sz="2000" b="1" dirty="0" smtClean="0">
              <a:ea typeface="Adobe 고딕 Std B" pitchFamily="34" charset="-127"/>
            </a:endParaRPr>
          </a:p>
          <a:p>
            <a:pPr algn="just"/>
            <a:endParaRPr lang="ko-KR" altLang="en-US" sz="2000" b="1" dirty="0">
              <a:ea typeface="Adobe 고딕 Std B" pitchFamily="34" charset="-127"/>
            </a:endParaRPr>
          </a:p>
        </p:txBody>
      </p:sp>
      <p:sp>
        <p:nvSpPr>
          <p:cNvPr id="17" name="아래쪽 화살표 16"/>
          <p:cNvSpPr/>
          <p:nvPr/>
        </p:nvSpPr>
        <p:spPr>
          <a:xfrm rot="13575692">
            <a:off x="7859978" y="1559838"/>
            <a:ext cx="752475" cy="25146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2797912">
            <a:off x="7983360" y="1650310"/>
            <a:ext cx="752475" cy="25146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2676088">
            <a:off x="9448730" y="1559838"/>
            <a:ext cx="752475" cy="25146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3522638">
            <a:off x="9604115" y="1682584"/>
            <a:ext cx="752475" cy="25146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0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Introduction to Method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1463600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Source Code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4" y="2343149"/>
            <a:ext cx="4367463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50" y="2343149"/>
            <a:ext cx="4203700" cy="319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9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Introduction to Method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1463600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Source Code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114550"/>
            <a:ext cx="47053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114550"/>
            <a:ext cx="38766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0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Introduction to Method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1463600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Source Code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618" y="2109788"/>
            <a:ext cx="584835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17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Conclusion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599"/>
            <a:ext cx="53054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1836699"/>
            <a:ext cx="53530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83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Conclusion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6" y="2641037"/>
            <a:ext cx="44481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49" y="2641037"/>
            <a:ext cx="47703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4705350"/>
            <a:ext cx="447675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93" y="4745118"/>
            <a:ext cx="4707618" cy="135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68" y="1148862"/>
            <a:ext cx="54292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67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4732" y="-2664732"/>
            <a:ext cx="6858000" cy="1218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0" y="4233627"/>
            <a:ext cx="7528832" cy="2624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8000" b="1" dirty="0" smtClean="0">
                <a:solidFill>
                  <a:schemeClr val="bg1"/>
                </a:solidFill>
              </a:rPr>
              <a:t>THE END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CycleGAN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What is </a:t>
            </a:r>
            <a:r>
              <a:rPr lang="en-US" altLang="ko-KR" sz="3000" b="1" dirty="0" err="1" smtClean="0">
                <a:ea typeface="Adobe 고딕 Std B" pitchFamily="34" charset="-127"/>
              </a:rPr>
              <a:t>CycleGAN</a:t>
            </a:r>
            <a:r>
              <a:rPr lang="en-US" altLang="ko-KR" sz="3000" b="1" dirty="0" smtClean="0">
                <a:ea typeface="Adobe 고딕 Std B" pitchFamily="34" charset="-127"/>
              </a:rPr>
              <a:t>?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6351" y="6275984"/>
            <a:ext cx="9445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The biggest shortcomings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of </a:t>
            </a:r>
            <a:r>
              <a:rPr lang="en-US" altLang="ko-KR" sz="2000" dirty="0" err="1"/>
              <a:t>CycleGAN</a:t>
            </a:r>
            <a:r>
              <a:rPr lang="en-US" altLang="ko-KR" sz="2000" dirty="0"/>
              <a:t> is that it is difficult to change its shape</a:t>
            </a:r>
            <a:endParaRPr lang="ko-KR" altLang="en-US" sz="2000" dirty="0"/>
          </a:p>
        </p:txBody>
      </p:sp>
      <p:pic>
        <p:nvPicPr>
          <p:cNvPr id="1026" name="Picture 2" descr="https://miro.medium.com/max/1953/1*-w1y7RK4Gq0WXdxaqIl0eQ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95" y="1960523"/>
            <a:ext cx="6684056" cy="43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87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CycleGAN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GAN 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8194" name="Picture 2" descr="5천원권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95" y="2407440"/>
            <a:ext cx="2880761" cy="13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467100" y="2581272"/>
            <a:ext cx="1390650" cy="1028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i="1" dirty="0" smtClean="0">
                <a:solidFill>
                  <a:schemeClr val="tx1"/>
                </a:solidFill>
              </a:rPr>
              <a:t>G</a:t>
            </a:r>
            <a:endParaRPr lang="ko-KR" altLang="en-US" sz="4000" i="1" dirty="0">
              <a:solidFill>
                <a:schemeClr val="tx1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8124825" y="2581272"/>
            <a:ext cx="1390650" cy="1028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i="1" dirty="0" smtClean="0">
                <a:solidFill>
                  <a:schemeClr val="tx1"/>
                </a:solidFill>
              </a:rPr>
              <a:t>D</a:t>
            </a:r>
            <a:endParaRPr lang="ko-KR" altLang="en-US" sz="4000" i="1" dirty="0">
              <a:solidFill>
                <a:schemeClr val="tx1"/>
              </a:solidFill>
            </a:endParaRPr>
          </a:p>
        </p:txBody>
      </p:sp>
      <p:pic>
        <p:nvPicPr>
          <p:cNvPr id="8199" name="Picture 7" descr="C:\Users\JONGWOOK-SI\Desktop\그림d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3" y="2407440"/>
            <a:ext cx="3035857" cy="13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705974" y="2546681"/>
            <a:ext cx="1743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Real? Fake?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243" y="4511675"/>
            <a:ext cx="10833100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/>
              <a:t>D tries to distinguish </a:t>
            </a:r>
            <a:r>
              <a:rPr lang="en-US" altLang="ko-KR" sz="2800" b="1" dirty="0" smtClean="0"/>
              <a:t>fake.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b="1" dirty="0" smtClean="0"/>
              <a:t>G </a:t>
            </a:r>
            <a:r>
              <a:rPr lang="en-US" altLang="ko-KR" sz="2800" b="1" dirty="0"/>
              <a:t>tries to deceive D with a fake image.</a:t>
            </a:r>
            <a:endParaRPr lang="ko-KR" altLang="en-US" sz="2800" b="1" dirty="0">
              <a:ea typeface="Adobe 고딕 Std B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7475" y="1935533"/>
            <a:ext cx="108331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i="1" dirty="0" smtClean="0">
                <a:ea typeface="Adobe 고딕 Std B" pitchFamily="34" charset="-127"/>
              </a:rPr>
              <a:t>X                                       G(x) </a:t>
            </a:r>
            <a:endParaRPr lang="ko-KR" altLang="en-US" sz="2500" i="1" dirty="0"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6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CycleGAN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GAN 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8194" name="Picture 2" descr="5천원권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95" y="2407440"/>
            <a:ext cx="2880761" cy="13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467100" y="2581272"/>
            <a:ext cx="1390650" cy="1028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i="1" dirty="0" smtClean="0">
                <a:solidFill>
                  <a:schemeClr val="tx1"/>
                </a:solidFill>
              </a:rPr>
              <a:t>G</a:t>
            </a:r>
            <a:endParaRPr lang="ko-KR" altLang="en-US" sz="4000" i="1" dirty="0">
              <a:solidFill>
                <a:schemeClr val="tx1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8124825" y="2581272"/>
            <a:ext cx="1390650" cy="1028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i="1" dirty="0" smtClean="0">
                <a:solidFill>
                  <a:schemeClr val="tx1"/>
                </a:solidFill>
              </a:rPr>
              <a:t>D</a:t>
            </a:r>
            <a:endParaRPr lang="ko-KR" altLang="en-US" sz="4000" i="1" dirty="0">
              <a:solidFill>
                <a:schemeClr val="tx1"/>
              </a:solidFill>
            </a:endParaRPr>
          </a:p>
        </p:txBody>
      </p:sp>
      <p:pic>
        <p:nvPicPr>
          <p:cNvPr id="8199" name="Picture 7" descr="C:\Users\JONGWOOK-SI\Desktop\그림d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3" y="2407440"/>
            <a:ext cx="3035857" cy="13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548813" y="2818623"/>
            <a:ext cx="2571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0.93 </a:t>
            </a:r>
            <a:r>
              <a:rPr lang="ko-KR" altLang="en-US" sz="3000" b="1" dirty="0" smtClean="0">
                <a:ea typeface="Adobe 고딕 Std B" pitchFamily="34" charset="-127"/>
              </a:rPr>
              <a:t>☞</a:t>
            </a:r>
            <a:r>
              <a:rPr lang="en-US" altLang="ko-KR" sz="3000" b="1" dirty="0" smtClean="0">
                <a:ea typeface="Adobe 고딕 Std B" pitchFamily="34" charset="-127"/>
              </a:rPr>
              <a:t> Fake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7475" y="1935533"/>
            <a:ext cx="108331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i="1" dirty="0" smtClean="0">
                <a:ea typeface="Adobe 고딕 Std B" pitchFamily="34" charset="-127"/>
              </a:rPr>
              <a:t>X                                       G(x)                             log(D(G(x))) </a:t>
            </a:r>
            <a:endParaRPr lang="ko-KR" altLang="en-US" sz="2500" i="1" dirty="0">
              <a:ea typeface="Adobe 고딕 Std B" pitchFamily="34" charset="-127"/>
            </a:endParaRPr>
          </a:p>
        </p:txBody>
      </p:sp>
      <p:pic>
        <p:nvPicPr>
          <p:cNvPr id="9218" name="Picture 2" descr="5천원권 그림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95" y="4598987"/>
            <a:ext cx="2845091" cy="129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오른쪽 화살표 18"/>
          <p:cNvSpPr/>
          <p:nvPr/>
        </p:nvSpPr>
        <p:spPr>
          <a:xfrm>
            <a:off x="8124825" y="4580708"/>
            <a:ext cx="1390650" cy="1028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i="1" dirty="0" smtClean="0">
                <a:solidFill>
                  <a:schemeClr val="tx1"/>
                </a:solidFill>
              </a:rPr>
              <a:t>D</a:t>
            </a:r>
            <a:endParaRPr lang="ko-KR" altLang="en-US" sz="4000" i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48813" y="4818059"/>
            <a:ext cx="2571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0.01 </a:t>
            </a:r>
            <a:r>
              <a:rPr lang="ko-KR" altLang="en-US" sz="3000" b="1" dirty="0">
                <a:ea typeface="Adobe 고딕 Std B" pitchFamily="34" charset="-127"/>
              </a:rPr>
              <a:t>☞</a:t>
            </a:r>
            <a:r>
              <a:rPr lang="en-US" altLang="ko-KR" sz="3000" b="1" dirty="0" smtClean="0">
                <a:ea typeface="Adobe 고딕 Std B" pitchFamily="34" charset="-127"/>
              </a:rPr>
              <a:t> Real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0274" y="4103654"/>
            <a:ext cx="5953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i="1" dirty="0" smtClean="0">
                <a:ea typeface="Adobe 고딕 Std B" pitchFamily="34" charset="-127"/>
              </a:rPr>
              <a:t>Y                                log(1-D(y))                                                              </a:t>
            </a:r>
            <a:endParaRPr lang="ko-KR" altLang="en-US" sz="2500" i="1" dirty="0">
              <a:ea typeface="Adobe 고딕 Std B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3678" y="6136759"/>
                <a:ext cx="11645447" cy="41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𝑎𝑟𝑔𝑚𝑖𝑛𝑚𝑎𝑥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𝑥𝑦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[</m:t>
                    </m:r>
                    <m:func>
                      <m:func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log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⁡(1−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)]</m:t>
                        </m:r>
                      </m:e>
                    </m:func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:r>
                  <a:rPr lang="en-US" altLang="ko-KR" dirty="0"/>
                  <a:t>GAN's strength is to make G and D a competitive relationship.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8" y="6136759"/>
                <a:ext cx="11645447" cy="411010"/>
              </a:xfrm>
              <a:prstGeom prst="rect">
                <a:avLst/>
              </a:prstGeom>
              <a:blipFill rotWithShape="1">
                <a:blip r:embed="rId8"/>
                <a:stretch>
                  <a:fillRect l="-105" t="-4478" b="-164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71550" y="6467475"/>
            <a:ext cx="752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     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69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CycleGAN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Pix2Pix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0242" name="Picture 2" descr="https://phillipi.github.io/pix2pix/images/teaser_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221095"/>
            <a:ext cx="10001250" cy="36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61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CycleGAN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Pix2Pix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6250" y="6040310"/>
            <a:ext cx="11544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Inputs and outputs must be paired </a:t>
            </a:r>
            <a:r>
              <a:rPr lang="en-US" altLang="ko-KR" sz="2000" dirty="0" smtClean="0"/>
              <a:t>(Supervised Learning)</a:t>
            </a:r>
            <a:endParaRPr lang="ko-KR" altLang="en-US" sz="2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391243"/>
            <a:ext cx="6800850" cy="464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4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CycleGAN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err="1" smtClean="0">
                <a:ea typeface="Adobe 고딕 Std B" pitchFamily="34" charset="-127"/>
              </a:rPr>
              <a:t>CycleGAN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455" y="1915044"/>
            <a:ext cx="7686675" cy="359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702776" y="5787757"/>
                <a:ext cx="8619534" cy="540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          +   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𝐺𝐴𝑁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(</m:t>
                      </m:r>
                      <m:r>
                        <a:rPr lang="en-US" altLang="ko-KR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,</m:t>
                      </m:r>
                      <m:r>
                        <a:rPr lang="en-US" altLang="ko-KR" b="0" i="1" smtClean="0">
                          <a:latin typeface="Cambria Math"/>
                        </a:rPr>
                        <m:t>𝑥</m:t>
                      </m:r>
                      <m:r>
                        <a:rPr lang="en-US" altLang="ko-KR" i="1">
                          <a:latin typeface="Cambria Math"/>
                        </a:rPr>
                        <m:t>)+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76" y="5787757"/>
                <a:ext cx="8619534" cy="540917"/>
              </a:xfrm>
              <a:prstGeom prst="rect">
                <a:avLst/>
              </a:prstGeom>
              <a:blipFill rotWithShape="1">
                <a:blip r:embed="rId4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7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789</Words>
  <Application>Microsoft Office PowerPoint</Application>
  <PresentationFormat>사용자 지정</PresentationFormat>
  <Paragraphs>276</Paragraphs>
  <Slides>39</Slides>
  <Notes>37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97</cp:revision>
  <dcterms:created xsi:type="dcterms:W3CDTF">2019-11-14T04:27:00Z</dcterms:created>
  <dcterms:modified xsi:type="dcterms:W3CDTF">2020-03-25T03:59:44Z</dcterms:modified>
</cp:coreProperties>
</file>